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800" b="1">
                <a:solidFill>
                  <a:srgbClr val="D4A853"/>
                </a:solidFill>
                <a:latin typeface="微软雅黑"/>
              </a:defRPr>
            </a:pPr>
            <a:r>
              <a:t>老板如何上AI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10896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经验不变成资产，就是别人的武器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02336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AI时代，守不住经验，只能被淘汰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藏着掖着，才是最危险的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463040"/>
            <a:ext cx="91440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很多老板和员工，还在把自己的工作经验当秘密捂着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生怕被别人学走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200" b="1">
                <a:solidFill>
                  <a:srgbClr val="D4A853"/>
                </a:solidFill>
                <a:latin typeface="微软雅黑"/>
              </a:defRPr>
            </a:pPr>
            <a:r>
              <a:t>但AI时代真正的危险不是经验被学走</a:t>
            </a:r>
          </a:p>
          <a:p>
            <a:pPr algn="l">
              <a:spcAft>
                <a:spcPts val="600"/>
              </a:spcAft>
              <a:defRPr sz="3600" b="1">
                <a:solidFill>
                  <a:srgbClr val="FAFAFF"/>
                </a:solidFill>
                <a:latin typeface="微软雅黑"/>
              </a:defRPr>
            </a:pPr>
            <a:r>
              <a:t>是你的经验还没变成资产</a:t>
            </a:r>
          </a:p>
          <a:p>
            <a:pPr algn="l">
              <a:spcAft>
                <a:spcPts val="600"/>
              </a:spcAft>
              <a:defRPr sz="4000" b="1">
                <a:solidFill>
                  <a:srgbClr val="EF4444"/>
                </a:solidFill>
                <a:latin typeface="微软雅黑"/>
              </a:defRPr>
            </a:pPr>
            <a:r>
              <a:t>别人已经做成了自动化工具</a:t>
            </a:r>
          </a:p>
          <a:p>
            <a:pPr algn="l">
              <a:spcAft>
                <a:spcPts val="600"/>
              </a:spcAft>
              <a:defRPr sz="12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不是别人偷走了你的经验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EF4444"/>
                </a:solidFill>
                <a:latin typeface="微软雅黑"/>
              </a:defRPr>
            </a:pPr>
            <a:r>
              <a:t>是你自己把它白白浪费了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600" b="1">
                <a:solidFill>
                  <a:srgbClr val="D4A853"/>
                </a:solidFill>
                <a:latin typeface="微软雅黑"/>
              </a:defRPr>
            </a:pPr>
            <a:r>
              <a:t>经验技能化，是不可逆的趋势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463040"/>
            <a:ext cx="5029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你的工作经验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业务流程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工作方法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一定会被沉淀为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D4A853"/>
                </a:solidFill>
                <a:latin typeface="微软雅黑"/>
              </a:defRPr>
            </a:pPr>
            <a:r>
              <a:t>可复用、可复制、可工具化的能力</a:t>
            </a:r>
          </a:p>
          <a:p>
            <a:pPr algn="l">
              <a:spcAft>
                <a:spcPts val="600"/>
              </a:spcAft>
              <a:defRPr sz="12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不是"AI会不会替代人"的问题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是"谁先把经验变成可复制能力"的问题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0" y="1828800"/>
            <a:ext cx="45720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1">
                <a:solidFill>
                  <a:srgbClr val="F59E0B"/>
                </a:solidFill>
                <a:latin typeface="微软雅黑"/>
              </a:defRPr>
            </a:pPr>
            <a:r>
              <a:t>⚠  核心判断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这不是一道</a:t>
            </a:r>
          </a:p>
          <a:p>
            <a:pPr algn="l">
              <a:spcAft>
                <a:spcPts val="600"/>
              </a:spcAft>
              <a:defRPr sz="3600" b="1">
                <a:solidFill>
                  <a:srgbClr val="FAFAFF"/>
                </a:solidFill>
                <a:latin typeface="微软雅黑"/>
              </a:defRPr>
            </a:pPr>
            <a:r>
              <a:t>"要不要上"的选择题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这是一场</a:t>
            </a:r>
          </a:p>
          <a:p>
            <a:pPr algn="l">
              <a:spcAft>
                <a:spcPts val="600"/>
              </a:spcAft>
              <a:defRPr sz="4000" b="1">
                <a:solidFill>
                  <a:srgbClr val="D4A853"/>
                </a:solidFill>
                <a:latin typeface="微软雅黑"/>
              </a:defRPr>
            </a:pPr>
            <a:r>
              <a:t>"谁先上"的时间竞赛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600" b="1">
                <a:solidFill>
                  <a:srgbClr val="D4A853"/>
                </a:solidFill>
                <a:latin typeface="微软雅黑"/>
              </a:defRPr>
            </a:pPr>
            <a:r>
              <a:t>你的经验，没那么独一无二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4630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很多员工觉得自己的岗位经验很独特</a:t>
            </a:r>
          </a:p>
          <a:p>
            <a:pPr algn="l">
              <a:spcAft>
                <a:spcPts val="6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总想着保密，怕分享出去被淘汰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200" b="1">
                <a:solidFill>
                  <a:srgbClr val="D4A853"/>
                </a:solidFill>
                <a:latin typeface="微软雅黑"/>
              </a:defRPr>
            </a:pPr>
            <a:r>
              <a:t>但放到整个行业里——</a:t>
            </a:r>
          </a:p>
          <a:p>
            <a:pPr algn="l">
              <a:spcAft>
                <a:spcPts val="6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大多数工作方法、业务流程、岗位技巧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其实都有大量相似性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并没你想象的那么独一无二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你在这个公司做的客户跟进流程</a:t>
            </a:r>
          </a:p>
          <a:p>
            <a:pPr algn="l">
              <a:spcAft>
                <a:spcPts val="600"/>
              </a:spcAft>
              <a:defRPr sz="3000" b="1">
                <a:solidFill>
                  <a:srgbClr val="F59E0B"/>
                </a:solidFill>
                <a:latin typeface="微软雅黑"/>
              </a:defRPr>
            </a:pPr>
            <a:r>
              <a:t>和同行公司做的，能有80%不一样吗？</a:t>
            </a:r>
          </a:p>
          <a:p>
            <a:pPr algn="l">
              <a:spcAft>
                <a:spcPts val="600"/>
              </a:spcAft>
              <a:defRPr sz="3800" b="1">
                <a:solidFill>
                  <a:srgbClr val="EF4444"/>
                </a:solidFill>
                <a:latin typeface="微软雅黑"/>
              </a:defRPr>
            </a:pPr>
            <a:r>
              <a:t>没有。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0" y="1828800"/>
            <a:ext cx="45720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200" b="1">
                <a:solidFill>
                  <a:srgbClr val="EF4444"/>
                </a:solidFill>
                <a:latin typeface="微软雅黑"/>
              </a:defRPr>
            </a:pPr>
            <a:r>
              <a:t>如果你不去做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一定会有其他从事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类似岗位的人去做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等别人把这些东西变成</a:t>
            </a:r>
          </a:p>
          <a:p>
            <a:pPr algn="l">
              <a:spcAft>
                <a:spcPts val="600"/>
              </a:spcAft>
              <a:defRPr sz="3200" b="1">
                <a:solidFill>
                  <a:srgbClr val="D4A853"/>
                </a:solidFill>
                <a:latin typeface="微软雅黑"/>
              </a:defRPr>
            </a:pPr>
            <a:r>
              <a:t>可复制、可放大的自动化资产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他就可以把这些资产</a:t>
            </a:r>
          </a:p>
          <a:p>
            <a:pPr algn="l">
              <a:spcAft>
                <a:spcPts val="600"/>
              </a:spcAft>
              <a:defRPr sz="3600" b="1">
                <a:solidFill>
                  <a:srgbClr val="EF4444"/>
                </a:solidFill>
                <a:latin typeface="微软雅黑"/>
              </a:defRPr>
            </a:pPr>
            <a:r>
              <a:t>卖给你的老板</a:t>
            </a:r>
          </a:p>
          <a:p>
            <a:pPr algn="l">
              <a:spcAft>
                <a:spcPts val="600"/>
              </a:spcAft>
              <a:defRPr sz="3800" b="1">
                <a:solidFill>
                  <a:srgbClr val="EF4444"/>
                </a:solidFill>
                <a:latin typeface="微软雅黑"/>
              </a:defRPr>
            </a:pPr>
            <a:r>
              <a:t>把你的岗位替代掉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600" b="1">
                <a:solidFill>
                  <a:srgbClr val="D4A853"/>
                </a:solidFill>
                <a:latin typeface="微软雅黑"/>
              </a:defRPr>
            </a:pPr>
            <a:r>
              <a:t>对老板：一样的逻辑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371600"/>
            <a:ext cx="5029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如果你不主动拥抱AI</a:t>
            </a:r>
          </a:p>
          <a:p>
            <a:pPr algn="l">
              <a:spcAft>
                <a:spcPts val="6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不推动公司决策经验、</a:t>
            </a:r>
          </a:p>
          <a:p>
            <a:pPr algn="l">
              <a:spcAft>
                <a:spcPts val="6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业务流程的AI自动化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400" b="1">
                <a:solidFill>
                  <a:srgbClr val="EF4444"/>
                </a:solidFill>
                <a:latin typeface="微软雅黑"/>
              </a:defRPr>
            </a:pPr>
            <a:r>
              <a:t>竞争对手一定会率先完成</a:t>
            </a:r>
          </a:p>
          <a:p>
            <a:pPr algn="l">
              <a:spcAft>
                <a:spcPts val="600"/>
              </a:spcAft>
              <a:defRPr sz="12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到时候——</a:t>
            </a:r>
          </a:p>
          <a:p>
            <a:pPr algn="l">
              <a:spcAft>
                <a:spcPts val="6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同样的业务，你用人干，他用AI干</a:t>
            </a:r>
          </a:p>
          <a:p>
            <a:pPr algn="l">
              <a:spcAft>
                <a:spcPts val="6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你做决策三个月</a:t>
            </a:r>
          </a:p>
          <a:p>
            <a:pPr algn="l">
              <a:spcAft>
                <a:spcPts val="600"/>
              </a:spcAft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他三天跑完数据出完方案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0" y="1645920"/>
            <a:ext cx="45720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4000" b="1">
                <a:solidFill>
                  <a:srgbClr val="22C55E"/>
                </a:solidFill>
                <a:latin typeface="微软雅黑"/>
              </a:defRPr>
            </a:pPr>
            <a:r>
              <a:t>成本比你低</a:t>
            </a:r>
          </a:p>
          <a:p>
            <a:pPr algn="l">
              <a:spcAft>
                <a:spcPts val="600"/>
              </a:spcAft>
              <a:defRPr sz="4000" b="1">
                <a:solidFill>
                  <a:srgbClr val="22C55E"/>
                </a:solidFill>
                <a:latin typeface="微软雅黑"/>
              </a:defRPr>
            </a:pPr>
            <a:r>
              <a:t>速度比你快</a:t>
            </a:r>
          </a:p>
          <a:p>
            <a:pPr algn="l">
              <a:spcAft>
                <a:spcPts val="600"/>
              </a:spcAft>
              <a:defRPr sz="4000" b="1">
                <a:solidFill>
                  <a:srgbClr val="22C55E"/>
                </a:solidFill>
                <a:latin typeface="微软雅黑"/>
              </a:defRPr>
            </a:pPr>
            <a:r>
              <a:t>结果还比你好</a:t>
            </a:r>
          </a:p>
          <a:p>
            <a:pPr algn="l">
              <a:spcAft>
                <a:spcPts val="600"/>
              </a:spcAft>
              <a:defRPr sz="12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4000" b="1">
                <a:solidFill>
                  <a:srgbClr val="EF4444"/>
                </a:solidFill>
                <a:latin typeface="微软雅黑"/>
              </a:defRPr>
            </a:pPr>
            <a:r>
              <a:t>市场凭什么还留给你？</a:t>
            </a:r>
          </a:p>
          <a:p>
            <a:pPr algn="l">
              <a:spcAft>
                <a:spcPts val="600"/>
              </a:spcAft>
              <a:defRPr sz="16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200" b="1">
                <a:solidFill>
                  <a:srgbClr val="D4A853"/>
                </a:solidFill>
                <a:latin typeface="微软雅黑"/>
              </a:defRPr>
            </a:pPr>
            <a:r>
              <a:t>结果只有两个——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22C55E"/>
                </a:solidFill>
                <a:latin typeface="微软雅黑"/>
              </a:defRPr>
            </a:pPr>
            <a:r>
              <a:t>要么成为AI趋势下获利者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EF4444"/>
                </a:solidFill>
                <a:latin typeface="微软雅黑"/>
              </a:defRPr>
            </a:pPr>
            <a:r>
              <a:t>要么成为被淘汰的人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201168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D4A853"/>
                </a:solidFill>
                <a:latin typeface="微软雅黑"/>
              </a:defRPr>
            </a:pPr>
            <a:r>
              <a:t>经验不变成资产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10896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EF4444"/>
                </a:solidFill>
                <a:latin typeface="微软雅黑"/>
              </a:defRPr>
            </a:pPr>
            <a:r>
              <a:t>就会被别人变成武器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14800"/>
            <a:ext cx="9418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>
                <a:solidFill>
                  <a:srgbClr val="FAFAFF"/>
                </a:solidFill>
                <a:latin typeface="微软雅黑"/>
              </a:defRPr>
            </a:pPr>
            <a:r>
              <a:t>打回来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097280"/>
            <a:ext cx="9418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想搭建公司上AI的底层框架？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9418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看我们如何为每个员工配置替身，保护各岗位AI资产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3017520"/>
            <a:ext cx="3931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4A853"/>
                </a:solidFill>
                <a:latin typeface="微软雅黑"/>
              </a:defRPr>
            </a:pPr>
            <a:r>
              <a:t>💬  评论区留下你的行业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20624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FAFAFF"/>
                </a:solidFill>
                <a:latin typeface="微软雅黑"/>
              </a:defRPr>
            </a:pPr>
            <a:r>
              <a:t>关注我，一起搭企业 AI 落地框架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